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FE6"/>
    <a:srgbClr val="F4F6ED"/>
    <a:srgbClr val="FFF1EA"/>
    <a:srgbClr val="FFE4DE"/>
    <a:srgbClr val="FFFFFF"/>
    <a:srgbClr val="FBE5E6"/>
    <a:srgbClr val="94C748"/>
    <a:srgbClr val="68ACDF"/>
    <a:srgbClr val="FBDDE1"/>
    <a:srgbClr val="1E46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그림 57">
            <a:extLst>
              <a:ext uri="{FF2B5EF4-FFF2-40B4-BE49-F238E27FC236}">
                <a16:creationId xmlns:a16="http://schemas.microsoft.com/office/drawing/2014/main" id="{3729A787-5755-D842-40F1-666612EF5B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7E1A9"/>
              </a:clrFrom>
              <a:clrTo>
                <a:srgbClr val="C7E1A9">
                  <a:alpha val="0"/>
                </a:srgbClr>
              </a:clrTo>
            </a:clrChange>
          </a:blip>
          <a:stretch>
            <a:fillRect/>
          </a:stretch>
        </p:blipFill>
        <p:spPr>
          <a:xfrm rot="298920">
            <a:off x="240146" y="489527"/>
            <a:ext cx="8517475" cy="5627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A93DB-1F8D-D5FE-FCA8-BAD4C31C3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그룹 54">
            <a:extLst>
              <a:ext uri="{FF2B5EF4-FFF2-40B4-BE49-F238E27FC236}">
                <a16:creationId xmlns:a16="http://schemas.microsoft.com/office/drawing/2014/main" id="{3280C140-977C-DFE1-D73F-79879816CB62}"/>
              </a:ext>
            </a:extLst>
          </p:cNvPr>
          <p:cNvGrpSpPr/>
          <p:nvPr/>
        </p:nvGrpSpPr>
        <p:grpSpPr>
          <a:xfrm>
            <a:off x="327426" y="217807"/>
            <a:ext cx="8782656" cy="1152000"/>
            <a:chOff x="327426" y="217807"/>
            <a:chExt cx="8782656" cy="1152000"/>
          </a:xfrm>
        </p:grpSpPr>
        <p:sp>
          <p:nvSpPr>
            <p:cNvPr id="2" name="모서리가 둥근 직사각형 35">
              <a:extLst>
                <a:ext uri="{FF2B5EF4-FFF2-40B4-BE49-F238E27FC236}">
                  <a16:creationId xmlns:a16="http://schemas.microsoft.com/office/drawing/2014/main" id="{2AC6E8DC-EA49-2103-D7E0-33580C38E988}"/>
                </a:ext>
              </a:extLst>
            </p:cNvPr>
            <p:cNvSpPr/>
            <p:nvPr/>
          </p:nvSpPr>
          <p:spPr>
            <a:xfrm>
              <a:off x="327426" y="217807"/>
              <a:ext cx="8696501" cy="1152000"/>
            </a:xfrm>
            <a:prstGeom prst="roundRect">
              <a:avLst>
                <a:gd name="adj" fmla="val 12257"/>
              </a:avLst>
            </a:prstGeom>
            <a:solidFill>
              <a:schemeClr val="bg1"/>
            </a:solidFill>
            <a:ln w="19050">
              <a:solidFill>
                <a:srgbClr val="92B64A"/>
              </a:solidFill>
            </a:ln>
            <a:effectLst>
              <a:innerShdw blurRad="63500" dist="50800" dir="135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350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6BF6E79-0294-5A66-DCE8-0993F8AC0A98}"/>
                </a:ext>
              </a:extLst>
            </p:cNvPr>
            <p:cNvSpPr txBox="1"/>
            <p:nvPr/>
          </p:nvSpPr>
          <p:spPr>
            <a:xfrm>
              <a:off x="1105181" y="541339"/>
              <a:ext cx="8004901" cy="49244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동작 및 사용 용도에 따라 다양한 크기와 형태를 가짐 </a:t>
              </a:r>
              <a:endParaRPr lang="ko-KR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grpSp>
          <p:nvGrpSpPr>
            <p:cNvPr id="6" name="그룹 63">
              <a:extLst>
                <a:ext uri="{FF2B5EF4-FFF2-40B4-BE49-F238E27FC236}">
                  <a16:creationId xmlns:a16="http://schemas.microsoft.com/office/drawing/2014/main" id="{5C900072-404B-2D7F-44A8-B654C7219D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3581" y="218789"/>
              <a:ext cx="639363" cy="693502"/>
              <a:chOff x="542266" y="4212200"/>
              <a:chExt cx="285752" cy="358041"/>
            </a:xfrm>
          </p:grpSpPr>
          <p:sp>
            <p:nvSpPr>
              <p:cNvPr id="8" name="타원 7">
                <a:extLst>
                  <a:ext uri="{FF2B5EF4-FFF2-40B4-BE49-F238E27FC236}">
                    <a16:creationId xmlns:a16="http://schemas.microsoft.com/office/drawing/2014/main" id="{C926E51E-CB7B-5DD1-C9C3-6993A73151C5}"/>
                  </a:ext>
                </a:extLst>
              </p:cNvPr>
              <p:cNvSpPr/>
              <p:nvPr/>
            </p:nvSpPr>
            <p:spPr>
              <a:xfrm>
                <a:off x="542266" y="4283492"/>
                <a:ext cx="285752" cy="286749"/>
              </a:xfrm>
              <a:prstGeom prst="ellipse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9" name="직사각형 8">
                <a:extLst>
                  <a:ext uri="{FF2B5EF4-FFF2-40B4-BE49-F238E27FC236}">
                    <a16:creationId xmlns:a16="http://schemas.microsoft.com/office/drawing/2014/main" id="{28B61110-2FAA-F304-1F0A-D2C6B3098356}"/>
                  </a:ext>
                </a:extLst>
              </p:cNvPr>
              <p:cNvSpPr/>
              <p:nvPr/>
            </p:nvSpPr>
            <p:spPr>
              <a:xfrm>
                <a:off x="542266" y="4212200"/>
                <a:ext cx="285752" cy="210706"/>
              </a:xfrm>
              <a:prstGeom prst="rect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7663D75-7D62-8F0E-BCD5-4E0134BFD3F7}"/>
                </a:ext>
              </a:extLst>
            </p:cNvPr>
            <p:cNvSpPr txBox="1"/>
            <p:nvPr/>
          </p:nvSpPr>
          <p:spPr>
            <a:xfrm>
              <a:off x="413581" y="264341"/>
              <a:ext cx="63936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2800" b="1" dirty="0">
                  <a:solidFill>
                    <a:schemeClr val="bg1">
                      <a:lumMod val="9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</a:t>
              </a:r>
              <a:endParaRPr lang="ko-KR" altLang="en-US" sz="28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48B050F9-A877-D74C-C7F2-9A852740DEE3}"/>
              </a:ext>
            </a:extLst>
          </p:cNvPr>
          <p:cNvGrpSpPr/>
          <p:nvPr/>
        </p:nvGrpSpPr>
        <p:grpSpPr>
          <a:xfrm>
            <a:off x="327426" y="1479521"/>
            <a:ext cx="8696501" cy="1152000"/>
            <a:chOff x="327426" y="1336389"/>
            <a:chExt cx="8696501" cy="1152000"/>
          </a:xfrm>
        </p:grpSpPr>
        <p:sp>
          <p:nvSpPr>
            <p:cNvPr id="32" name="모서리가 둥근 직사각형 35">
              <a:extLst>
                <a:ext uri="{FF2B5EF4-FFF2-40B4-BE49-F238E27FC236}">
                  <a16:creationId xmlns:a16="http://schemas.microsoft.com/office/drawing/2014/main" id="{D39D3A0A-AF34-7063-67DE-E8D81F7E2FCF}"/>
                </a:ext>
              </a:extLst>
            </p:cNvPr>
            <p:cNvSpPr/>
            <p:nvPr/>
          </p:nvSpPr>
          <p:spPr>
            <a:xfrm>
              <a:off x="327426" y="1336389"/>
              <a:ext cx="8696501" cy="1152000"/>
            </a:xfrm>
            <a:prstGeom prst="roundRect">
              <a:avLst>
                <a:gd name="adj" fmla="val 15361"/>
              </a:avLst>
            </a:prstGeom>
            <a:solidFill>
              <a:schemeClr val="bg1"/>
            </a:solidFill>
            <a:ln w="19050">
              <a:solidFill>
                <a:srgbClr val="92B64A"/>
              </a:solidFill>
            </a:ln>
            <a:effectLst>
              <a:innerShdw blurRad="63500" dist="50800" dir="135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350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A1FF323-CBF3-BA85-CD25-D5B28F4091F8}"/>
                </a:ext>
              </a:extLst>
            </p:cNvPr>
            <p:cNvSpPr txBox="1"/>
            <p:nvPr/>
          </p:nvSpPr>
          <p:spPr>
            <a:xfrm>
              <a:off x="1105182" y="1453232"/>
              <a:ext cx="7817146" cy="89255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latinLnBrk="1"/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여러 종류의 센서를 포함할 수 있으며 주변 환경을 감지하고 분석</a:t>
              </a:r>
              <a:endParaRPr lang="ko-KR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grpSp>
          <p:nvGrpSpPr>
            <p:cNvPr id="14" name="그룹 63">
              <a:extLst>
                <a:ext uri="{FF2B5EF4-FFF2-40B4-BE49-F238E27FC236}">
                  <a16:creationId xmlns:a16="http://schemas.microsoft.com/office/drawing/2014/main" id="{ACC5D41D-D3D9-6409-E00F-C93C97AB12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3581" y="1336389"/>
              <a:ext cx="639363" cy="693502"/>
              <a:chOff x="542266" y="4212200"/>
              <a:chExt cx="285752" cy="358041"/>
            </a:xfrm>
          </p:grpSpPr>
          <p:sp>
            <p:nvSpPr>
              <p:cNvPr id="15" name="타원 14">
                <a:extLst>
                  <a:ext uri="{FF2B5EF4-FFF2-40B4-BE49-F238E27FC236}">
                    <a16:creationId xmlns:a16="http://schemas.microsoft.com/office/drawing/2014/main" id="{272D3259-5A4F-3465-3003-B57CDFB7FAE3}"/>
                  </a:ext>
                </a:extLst>
              </p:cNvPr>
              <p:cNvSpPr/>
              <p:nvPr/>
            </p:nvSpPr>
            <p:spPr>
              <a:xfrm>
                <a:off x="542266" y="4283492"/>
                <a:ext cx="285752" cy="286749"/>
              </a:xfrm>
              <a:prstGeom prst="ellipse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30" name="직사각형 29">
                <a:extLst>
                  <a:ext uri="{FF2B5EF4-FFF2-40B4-BE49-F238E27FC236}">
                    <a16:creationId xmlns:a16="http://schemas.microsoft.com/office/drawing/2014/main" id="{415F3DF8-4BDB-C7B4-084C-4F13667B034A}"/>
                  </a:ext>
                </a:extLst>
              </p:cNvPr>
              <p:cNvSpPr/>
              <p:nvPr/>
            </p:nvSpPr>
            <p:spPr>
              <a:xfrm>
                <a:off x="542266" y="4212200"/>
                <a:ext cx="285752" cy="210706"/>
              </a:xfrm>
              <a:prstGeom prst="rect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6D4E11D-68AC-8A56-2758-0F41B14ED04C}"/>
                </a:ext>
              </a:extLst>
            </p:cNvPr>
            <p:cNvSpPr txBox="1"/>
            <p:nvPr/>
          </p:nvSpPr>
          <p:spPr>
            <a:xfrm>
              <a:off x="413581" y="1381941"/>
              <a:ext cx="63936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2800" b="1" dirty="0">
                  <a:solidFill>
                    <a:schemeClr val="bg1">
                      <a:lumMod val="9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</a:t>
              </a:r>
              <a:endParaRPr lang="ko-KR" altLang="en-US" sz="28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8EA1A129-19F2-1EBF-8019-EB97D41AA6D7}"/>
              </a:ext>
            </a:extLst>
          </p:cNvPr>
          <p:cNvGrpSpPr/>
          <p:nvPr/>
        </p:nvGrpSpPr>
        <p:grpSpPr>
          <a:xfrm>
            <a:off x="327426" y="2741235"/>
            <a:ext cx="8696501" cy="1152000"/>
            <a:chOff x="327426" y="2476421"/>
            <a:chExt cx="8696501" cy="1152000"/>
          </a:xfrm>
        </p:grpSpPr>
        <p:sp>
          <p:nvSpPr>
            <p:cNvPr id="33" name="모서리가 둥근 직사각형 35">
              <a:extLst>
                <a:ext uri="{FF2B5EF4-FFF2-40B4-BE49-F238E27FC236}">
                  <a16:creationId xmlns:a16="http://schemas.microsoft.com/office/drawing/2014/main" id="{0FCDD9D4-F9C1-AA67-502C-790C186E1E93}"/>
                </a:ext>
              </a:extLst>
            </p:cNvPr>
            <p:cNvSpPr/>
            <p:nvPr/>
          </p:nvSpPr>
          <p:spPr>
            <a:xfrm>
              <a:off x="327426" y="2476421"/>
              <a:ext cx="8696501" cy="1152000"/>
            </a:xfrm>
            <a:prstGeom prst="roundRect">
              <a:avLst>
                <a:gd name="adj" fmla="val 15361"/>
              </a:avLst>
            </a:prstGeom>
            <a:solidFill>
              <a:schemeClr val="bg1"/>
            </a:solidFill>
            <a:ln w="19050">
              <a:solidFill>
                <a:srgbClr val="92B64A"/>
              </a:solidFill>
            </a:ln>
            <a:effectLst>
              <a:innerShdw blurRad="63500" dist="50800" dir="135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350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09B7A35-B206-D04A-EEA1-7134A153CC85}"/>
                </a:ext>
              </a:extLst>
            </p:cNvPr>
            <p:cNvSpPr txBox="1"/>
            <p:nvPr/>
          </p:nvSpPr>
          <p:spPr>
            <a:xfrm>
              <a:off x="1105182" y="2606145"/>
              <a:ext cx="7817146" cy="89255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latinLnBrk="1"/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제어용 컴퓨터 또는 다른 로봇과 통신이 가능한 장치 사용</a:t>
              </a:r>
              <a:endParaRPr lang="ko-KR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grpSp>
          <p:nvGrpSpPr>
            <p:cNvPr id="35" name="그룹 63">
              <a:extLst>
                <a:ext uri="{FF2B5EF4-FFF2-40B4-BE49-F238E27FC236}">
                  <a16:creationId xmlns:a16="http://schemas.microsoft.com/office/drawing/2014/main" id="{226A6DAD-38FF-F217-25D0-E8AFFEA743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3581" y="2476421"/>
              <a:ext cx="639363" cy="693502"/>
              <a:chOff x="542266" y="4212200"/>
              <a:chExt cx="285752" cy="358041"/>
            </a:xfrm>
          </p:grpSpPr>
          <p:sp>
            <p:nvSpPr>
              <p:cNvPr id="36" name="타원 35">
                <a:extLst>
                  <a:ext uri="{FF2B5EF4-FFF2-40B4-BE49-F238E27FC236}">
                    <a16:creationId xmlns:a16="http://schemas.microsoft.com/office/drawing/2014/main" id="{CC5E2FFF-13FE-6F8C-79D2-D1E1228C67A3}"/>
                  </a:ext>
                </a:extLst>
              </p:cNvPr>
              <p:cNvSpPr/>
              <p:nvPr/>
            </p:nvSpPr>
            <p:spPr>
              <a:xfrm>
                <a:off x="542266" y="4283492"/>
                <a:ext cx="285752" cy="286749"/>
              </a:xfrm>
              <a:prstGeom prst="ellipse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37" name="직사각형 36">
                <a:extLst>
                  <a:ext uri="{FF2B5EF4-FFF2-40B4-BE49-F238E27FC236}">
                    <a16:creationId xmlns:a16="http://schemas.microsoft.com/office/drawing/2014/main" id="{B3520B85-12DA-72ED-6906-06B20C0325C9}"/>
                  </a:ext>
                </a:extLst>
              </p:cNvPr>
              <p:cNvSpPr/>
              <p:nvPr/>
            </p:nvSpPr>
            <p:spPr>
              <a:xfrm>
                <a:off x="542266" y="4212200"/>
                <a:ext cx="285752" cy="210706"/>
              </a:xfrm>
              <a:prstGeom prst="rect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91245ED-534E-7387-F007-1C18257E521A}"/>
                </a:ext>
              </a:extLst>
            </p:cNvPr>
            <p:cNvSpPr txBox="1"/>
            <p:nvPr/>
          </p:nvSpPr>
          <p:spPr>
            <a:xfrm>
              <a:off x="413581" y="2521973"/>
              <a:ext cx="63936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2800" b="1" dirty="0">
                  <a:solidFill>
                    <a:schemeClr val="bg1">
                      <a:lumMod val="9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3</a:t>
              </a:r>
              <a:endParaRPr lang="ko-KR" altLang="en-US" sz="28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14C5C9D1-E232-CE94-98A8-8C155F971772}"/>
              </a:ext>
            </a:extLst>
          </p:cNvPr>
          <p:cNvGrpSpPr/>
          <p:nvPr/>
        </p:nvGrpSpPr>
        <p:grpSpPr>
          <a:xfrm>
            <a:off x="327426" y="4002949"/>
            <a:ext cx="8696501" cy="1152000"/>
            <a:chOff x="327426" y="3563449"/>
            <a:chExt cx="8696501" cy="1152000"/>
          </a:xfrm>
        </p:grpSpPr>
        <p:sp>
          <p:nvSpPr>
            <p:cNvPr id="39" name="모서리가 둥근 직사각형 35">
              <a:extLst>
                <a:ext uri="{FF2B5EF4-FFF2-40B4-BE49-F238E27FC236}">
                  <a16:creationId xmlns:a16="http://schemas.microsoft.com/office/drawing/2014/main" id="{BF83DBF5-3BF9-86DB-9D3A-74EBF13BDBF3}"/>
                </a:ext>
              </a:extLst>
            </p:cNvPr>
            <p:cNvSpPr/>
            <p:nvPr/>
          </p:nvSpPr>
          <p:spPr>
            <a:xfrm>
              <a:off x="327426" y="3563449"/>
              <a:ext cx="8696501" cy="1152000"/>
            </a:xfrm>
            <a:prstGeom prst="roundRect">
              <a:avLst>
                <a:gd name="adj" fmla="val 15361"/>
              </a:avLst>
            </a:prstGeom>
            <a:solidFill>
              <a:schemeClr val="bg1"/>
            </a:solidFill>
            <a:ln w="19050">
              <a:solidFill>
                <a:srgbClr val="92B64A"/>
              </a:solidFill>
            </a:ln>
            <a:effectLst>
              <a:innerShdw blurRad="63500" dist="50800" dir="135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350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9C20C58-779F-D9B2-40AA-E32A19CB87D2}"/>
                </a:ext>
              </a:extLst>
            </p:cNvPr>
            <p:cNvSpPr txBox="1"/>
            <p:nvPr/>
          </p:nvSpPr>
          <p:spPr>
            <a:xfrm>
              <a:off x="1105182" y="3885999"/>
              <a:ext cx="7817146" cy="492443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latinLnBrk="1"/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움직임을 구현하기 위해 </a:t>
              </a:r>
              <a:r>
                <a:rPr lang="ko-KR" altLang="en-US" sz="2600" b="1" i="0" u="none" strike="noStrike" baseline="0" dirty="0" err="1">
                  <a:solidFill>
                    <a:srgbClr val="211D1E"/>
                  </a:solidFill>
                  <a:latin typeface="?"/>
                </a:rPr>
                <a:t>구동부</a:t>
              </a:r>
              <a:r>
                <a:rPr lang="en-US" altLang="ko-KR" sz="2600" b="1" i="0" u="none" strike="noStrike" baseline="0" dirty="0">
                  <a:solidFill>
                    <a:srgbClr val="211D1E"/>
                  </a:solidFill>
                  <a:latin typeface="?"/>
                </a:rPr>
                <a:t>(</a:t>
              </a:r>
              <a:r>
                <a:rPr lang="ko-KR" altLang="en-US" sz="2600" b="1" i="0" u="none" strike="noStrike" baseline="0" dirty="0" err="1">
                  <a:solidFill>
                    <a:srgbClr val="211D1E"/>
                  </a:solidFill>
                  <a:latin typeface="?"/>
                </a:rPr>
                <a:t>액추에이터</a:t>
              </a:r>
              <a:r>
                <a:rPr lang="en-US" altLang="ko-KR" sz="2600" b="1" i="0" u="none" strike="noStrike" baseline="0" dirty="0">
                  <a:solidFill>
                    <a:srgbClr val="211D1E"/>
                  </a:solidFill>
                  <a:latin typeface="?"/>
                </a:rPr>
                <a:t>)</a:t>
              </a:r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를 사용</a:t>
              </a:r>
              <a:endParaRPr lang="ko-KR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grpSp>
          <p:nvGrpSpPr>
            <p:cNvPr id="41" name="그룹 63">
              <a:extLst>
                <a:ext uri="{FF2B5EF4-FFF2-40B4-BE49-F238E27FC236}">
                  <a16:creationId xmlns:a16="http://schemas.microsoft.com/office/drawing/2014/main" id="{70E44479-AE40-5ACE-1C4A-E76FC3251D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3581" y="3563449"/>
              <a:ext cx="639363" cy="693502"/>
              <a:chOff x="542266" y="4212200"/>
              <a:chExt cx="285752" cy="358041"/>
            </a:xfrm>
          </p:grpSpPr>
          <p:sp>
            <p:nvSpPr>
              <p:cNvPr id="42" name="타원 41">
                <a:extLst>
                  <a:ext uri="{FF2B5EF4-FFF2-40B4-BE49-F238E27FC236}">
                    <a16:creationId xmlns:a16="http://schemas.microsoft.com/office/drawing/2014/main" id="{757E505C-7D9E-1EE5-C0F5-B0290DB94D84}"/>
                  </a:ext>
                </a:extLst>
              </p:cNvPr>
              <p:cNvSpPr/>
              <p:nvPr/>
            </p:nvSpPr>
            <p:spPr>
              <a:xfrm>
                <a:off x="542266" y="4283492"/>
                <a:ext cx="285752" cy="286749"/>
              </a:xfrm>
              <a:prstGeom prst="ellipse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43" name="직사각형 42">
                <a:extLst>
                  <a:ext uri="{FF2B5EF4-FFF2-40B4-BE49-F238E27FC236}">
                    <a16:creationId xmlns:a16="http://schemas.microsoft.com/office/drawing/2014/main" id="{91BEEE37-F817-C2F1-79EF-5BE02737D298}"/>
                  </a:ext>
                </a:extLst>
              </p:cNvPr>
              <p:cNvSpPr/>
              <p:nvPr/>
            </p:nvSpPr>
            <p:spPr>
              <a:xfrm>
                <a:off x="542266" y="4212200"/>
                <a:ext cx="285752" cy="210706"/>
              </a:xfrm>
              <a:prstGeom prst="rect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A54D6ED-FF0B-B124-100B-8B7D25B28E3B}"/>
                </a:ext>
              </a:extLst>
            </p:cNvPr>
            <p:cNvSpPr txBox="1"/>
            <p:nvPr/>
          </p:nvSpPr>
          <p:spPr>
            <a:xfrm>
              <a:off x="413581" y="3609001"/>
              <a:ext cx="63936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2800" b="1" dirty="0">
                  <a:solidFill>
                    <a:schemeClr val="bg1">
                      <a:lumMod val="9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4</a:t>
              </a:r>
              <a:endParaRPr lang="ko-KR" altLang="en-US" sz="28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44B21911-7D6E-4141-4C77-9745D0618B91}"/>
              </a:ext>
            </a:extLst>
          </p:cNvPr>
          <p:cNvGrpSpPr/>
          <p:nvPr/>
        </p:nvGrpSpPr>
        <p:grpSpPr>
          <a:xfrm>
            <a:off x="327426" y="5264662"/>
            <a:ext cx="8696501" cy="1152000"/>
            <a:chOff x="327426" y="5264662"/>
            <a:chExt cx="8696501" cy="1152000"/>
          </a:xfrm>
        </p:grpSpPr>
        <p:sp>
          <p:nvSpPr>
            <p:cNvPr id="45" name="모서리가 둥근 직사각형 35">
              <a:extLst>
                <a:ext uri="{FF2B5EF4-FFF2-40B4-BE49-F238E27FC236}">
                  <a16:creationId xmlns:a16="http://schemas.microsoft.com/office/drawing/2014/main" id="{AB4FDC1C-CF11-3BC5-B939-B52556C3B034}"/>
                </a:ext>
              </a:extLst>
            </p:cNvPr>
            <p:cNvSpPr/>
            <p:nvPr/>
          </p:nvSpPr>
          <p:spPr>
            <a:xfrm>
              <a:off x="327426" y="5264662"/>
              <a:ext cx="8696501" cy="1152000"/>
            </a:xfrm>
            <a:prstGeom prst="roundRect">
              <a:avLst>
                <a:gd name="adj" fmla="val 15361"/>
              </a:avLst>
            </a:prstGeom>
            <a:solidFill>
              <a:schemeClr val="bg1"/>
            </a:solidFill>
            <a:ln w="19050">
              <a:solidFill>
                <a:srgbClr val="92B64A"/>
              </a:solidFill>
            </a:ln>
            <a:effectLst>
              <a:innerShdw blurRad="63500" dist="50800" dir="135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350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0F60DD6-48F8-2FA9-F566-91C89766F69E}"/>
                </a:ext>
              </a:extLst>
            </p:cNvPr>
            <p:cNvSpPr txBox="1"/>
            <p:nvPr/>
          </p:nvSpPr>
          <p:spPr>
            <a:xfrm>
              <a:off x="1105182" y="5394386"/>
              <a:ext cx="7817146" cy="89255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latinLnBrk="1"/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일반적으로 전기를 동력원으로 사용하며 다양한 환</a:t>
              </a:r>
            </a:p>
            <a:p>
              <a:pPr latinLnBrk="1"/>
              <a:r>
                <a:rPr lang="ko-KR" altLang="en-US" sz="2600" b="1" i="0" u="none" strike="noStrike" baseline="0" dirty="0">
                  <a:solidFill>
                    <a:srgbClr val="211D1E"/>
                  </a:solidFill>
                  <a:latin typeface="?"/>
                </a:rPr>
                <a:t>경에서 활용</a:t>
              </a:r>
              <a:endParaRPr lang="ko-KR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0203F990-A787-112F-FF77-7CF560B88F5E}"/>
                </a:ext>
              </a:extLst>
            </p:cNvPr>
            <p:cNvGrpSpPr/>
            <p:nvPr/>
          </p:nvGrpSpPr>
          <p:grpSpPr>
            <a:xfrm>
              <a:off x="413581" y="5264662"/>
              <a:ext cx="639363" cy="693502"/>
              <a:chOff x="413581" y="5264662"/>
              <a:chExt cx="639363" cy="693502"/>
            </a:xfrm>
          </p:grpSpPr>
          <p:sp>
            <p:nvSpPr>
              <p:cNvPr id="48" name="타원 47">
                <a:extLst>
                  <a:ext uri="{FF2B5EF4-FFF2-40B4-BE49-F238E27FC236}">
                    <a16:creationId xmlns:a16="http://schemas.microsoft.com/office/drawing/2014/main" id="{56E62555-4908-8AFA-D445-14AB9A34D30C}"/>
                  </a:ext>
                </a:extLst>
              </p:cNvPr>
              <p:cNvSpPr/>
              <p:nvPr/>
            </p:nvSpPr>
            <p:spPr bwMode="auto">
              <a:xfrm>
                <a:off x="413581" y="5402750"/>
                <a:ext cx="639363" cy="555414"/>
              </a:xfrm>
              <a:prstGeom prst="ellipse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 dirty="0">
                  <a:latin typeface="맑은 고딕" panose="020B0503020000020004" pitchFamily="50" charset="-127"/>
                  <a:ea typeface="맑은 고딕" panose="020B0503020000020004" pitchFamily="50" charset="-127"/>
                </a:endParaRPr>
              </a:p>
            </p:txBody>
          </p:sp>
          <p:sp>
            <p:nvSpPr>
              <p:cNvPr id="49" name="직사각형 48">
                <a:extLst>
                  <a:ext uri="{FF2B5EF4-FFF2-40B4-BE49-F238E27FC236}">
                    <a16:creationId xmlns:a16="http://schemas.microsoft.com/office/drawing/2014/main" id="{5A6821BC-64F8-DFF2-5791-9F13B4D6AAEF}"/>
                  </a:ext>
                </a:extLst>
              </p:cNvPr>
              <p:cNvSpPr/>
              <p:nvPr/>
            </p:nvSpPr>
            <p:spPr bwMode="auto">
              <a:xfrm>
                <a:off x="413581" y="5264662"/>
                <a:ext cx="639363" cy="408124"/>
              </a:xfrm>
              <a:prstGeom prst="rect">
                <a:avLst/>
              </a:prstGeom>
              <a:solidFill>
                <a:srgbClr val="87AB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 sz="1350">
                  <a:latin typeface="나눔고딕 ExtraBold" panose="020D0904000000000000" pitchFamily="50" charset="-127"/>
                  <a:ea typeface="나눔고딕 ExtraBold" panose="020D0904000000000000" pitchFamily="50" charset="-127"/>
                </a:endParaRPr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BDFEF62-1226-15A9-2B23-1A39B30469CD}"/>
                </a:ext>
              </a:extLst>
            </p:cNvPr>
            <p:cNvSpPr txBox="1"/>
            <p:nvPr/>
          </p:nvSpPr>
          <p:spPr>
            <a:xfrm>
              <a:off x="413581" y="5310214"/>
              <a:ext cx="63936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2800" b="1" dirty="0">
                  <a:solidFill>
                    <a:schemeClr val="bg1">
                      <a:lumMod val="9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5</a:t>
              </a:r>
              <a:endParaRPr lang="ko-KR" altLang="en-US" sz="2800" b="1" dirty="0">
                <a:solidFill>
                  <a:schemeClr val="bg1">
                    <a:lumMod val="9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5099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166</TotalTime>
  <Words>50</Words>
  <Application>Microsoft Office PowerPoint</Application>
  <PresentationFormat>화면 슬라이드 쇼(4:3)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?</vt:lpstr>
      <vt:lpstr>나눔고딕 ExtraBold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20</cp:revision>
  <dcterms:created xsi:type="dcterms:W3CDTF">2024-11-29T07:51:56Z</dcterms:created>
  <dcterms:modified xsi:type="dcterms:W3CDTF">2024-12-24T06:01:02Z</dcterms:modified>
</cp:coreProperties>
</file>